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533" autoAdjust="0"/>
  </p:normalViewPr>
  <p:slideViewPr>
    <p:cSldViewPr snapToGrid="0">
      <p:cViewPr varScale="1">
        <p:scale>
          <a:sx n="72" d="100"/>
          <a:sy n="72" d="100"/>
        </p:scale>
        <p:origin x="444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35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11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9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2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9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82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959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55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50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35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4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C8A22-05D4-409F-871E-213C0555B97C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03AA9-486D-4A19-BE78-7BD0E7560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55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Центральная Россия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Население и природные ресурсы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12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Познакомиться с особенностями населения, природных условий и ресурсов Центральной России.</a:t>
            </a:r>
          </a:p>
          <a:p>
            <a:pPr marL="0" indent="0">
              <a:buNone/>
            </a:pP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590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70" y="-254374"/>
            <a:ext cx="10515600" cy="1325563"/>
          </a:xfrm>
        </p:spPr>
        <p:txBody>
          <a:bodyPr/>
          <a:lstStyle/>
          <a:p>
            <a:r>
              <a:rPr lang="ru-RU" dirty="0" smtClean="0"/>
              <a:t>Центральный район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0" y="784792"/>
            <a:ext cx="8968130" cy="5955535"/>
          </a:xfrm>
        </p:spPr>
      </p:pic>
      <p:sp>
        <p:nvSpPr>
          <p:cNvPr id="7" name="Прямоугольник 6"/>
          <p:cNvSpPr/>
          <p:nvPr/>
        </p:nvSpPr>
        <p:spPr>
          <a:xfrm>
            <a:off x="3733801" y="2553299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753132" y="2553299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32227" y="195544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784121" y="2863121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501275" y="394241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974476" y="3602472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676274" y="3617462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441009" y="4252235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974475" y="4976773"/>
            <a:ext cx="778657" cy="27479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272929" y="4666951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416291" y="5348897"/>
            <a:ext cx="651317" cy="29476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623701" y="5643665"/>
            <a:ext cx="701546" cy="2849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7168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26" y="-301383"/>
            <a:ext cx="10515600" cy="1325563"/>
          </a:xfrm>
        </p:spPr>
        <p:txBody>
          <a:bodyPr/>
          <a:lstStyle/>
          <a:p>
            <a:r>
              <a:rPr lang="ru-RU" dirty="0" smtClean="0"/>
              <a:t>Центрально-Чернозёмный район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2" y="762597"/>
            <a:ext cx="6632797" cy="5878168"/>
          </a:xfrm>
        </p:spPr>
      </p:pic>
      <p:sp>
        <p:nvSpPr>
          <p:cNvPr id="5" name="Прямоугольник 4"/>
          <p:cNvSpPr/>
          <p:nvPr/>
        </p:nvSpPr>
        <p:spPr>
          <a:xfrm>
            <a:off x="4033604" y="292805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01226" y="292805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73016" y="382746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69305" y="3947384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93125" y="4427070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30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23" y="29553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Волго-</a:t>
            </a:r>
            <a:br>
              <a:rPr lang="ru-RU" dirty="0" smtClean="0"/>
            </a:br>
            <a:r>
              <a:rPr lang="ru-RU" dirty="0" smtClean="0"/>
              <a:t>Вятский </a:t>
            </a:r>
            <a:br>
              <a:rPr lang="ru-RU" dirty="0" smtClean="0"/>
            </a:br>
            <a:r>
              <a:rPr lang="ru-RU" dirty="0" smtClean="0"/>
              <a:t>район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17" y="116981"/>
            <a:ext cx="5435600" cy="6610391"/>
          </a:xfrm>
        </p:spPr>
      </p:pic>
      <p:sp>
        <p:nvSpPr>
          <p:cNvPr id="5" name="Прямоугольник 4"/>
          <p:cNvSpPr/>
          <p:nvPr/>
        </p:nvSpPr>
        <p:spPr>
          <a:xfrm>
            <a:off x="6722291" y="6121763"/>
            <a:ext cx="20447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71670" y="2657907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17820" y="3291972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47014" y="3591507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30620" y="4520897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51525" y="5045553"/>
            <a:ext cx="240675" cy="3098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814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696" y="0"/>
            <a:ext cx="9279696" cy="6880486"/>
          </a:xfrm>
        </p:spPr>
      </p:pic>
    </p:spTree>
    <p:extLst>
      <p:ext uri="{BB962C8B-B14F-4D97-AF65-F5344CB8AC3E}">
        <p14:creationId xmlns:p14="http://schemas.microsoft.com/office/powerpoint/2010/main" val="193878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images.myshared.ru/4/139974/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88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708025"/>
          </a:xfrm>
        </p:spPr>
        <p:txBody>
          <a:bodyPr/>
          <a:lstStyle/>
          <a:p>
            <a:pPr eaLnBrk="1" hangingPunct="1"/>
            <a:r>
              <a:rPr lang="ru-RU" altLang="ru-RU" sz="3800" dirty="0" smtClean="0"/>
              <a:t>Деревянная игрушка</a:t>
            </a:r>
          </a:p>
        </p:txBody>
      </p:sp>
      <p:pic>
        <p:nvPicPr>
          <p:cNvPr id="6147" name="Picture 4" descr="igrush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60588"/>
            <a:ext cx="3529012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u="sng">
                <a:latin typeface="Garamond" panose="02020404030301010803" pitchFamily="18" charset="0"/>
              </a:rPr>
              <a:t>Изготавливается в подмосковном  селе Богородском</a:t>
            </a:r>
          </a:p>
        </p:txBody>
      </p:sp>
      <p:sp>
        <p:nvSpPr>
          <p:cNvPr id="246790" name="Text Box 6"/>
          <p:cNvSpPr txBox="1">
            <a:spLocks noChangeArrowheads="1"/>
          </p:cNvSpPr>
          <p:nvPr/>
        </p:nvSpPr>
        <p:spPr bwMode="auto">
          <a:xfrm>
            <a:off x="4211638" y="2420938"/>
            <a:ext cx="4392612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Один из наиболее старых по времени возникновения промыслов, возникший еще в </a:t>
            </a:r>
            <a:r>
              <a:rPr lang="en-US" altLang="ru-RU" b="1">
                <a:latin typeface="Times New Roman" panose="02020603050405020304" pitchFamily="18" charset="0"/>
              </a:rPr>
              <a:t>XVII</a:t>
            </a:r>
            <a:r>
              <a:rPr lang="ru-RU" altLang="ru-RU" b="1">
                <a:latin typeface="Times New Roman" panose="02020603050405020304" pitchFamily="18" charset="0"/>
              </a:rPr>
              <a:t> веке.</a:t>
            </a:r>
          </a:p>
        </p:txBody>
      </p:sp>
      <p:pic>
        <p:nvPicPr>
          <p:cNvPr id="6150" name="Picture 7" descr="игруш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994150"/>
            <a:ext cx="223202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79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9" grpId="0"/>
      <p:bldP spid="2467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Золотая хохлома</a:t>
            </a:r>
          </a:p>
        </p:txBody>
      </p:sp>
      <p:pic>
        <p:nvPicPr>
          <p:cNvPr id="7171" name="Picture 4" descr="ho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49500"/>
            <a:ext cx="4465637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89" name="Text Box 5"/>
          <p:cNvSpPr txBox="1">
            <a:spLocks noChangeArrowheads="1"/>
          </p:cNvSpPr>
          <p:nvPr/>
        </p:nvSpPr>
        <p:spPr bwMode="auto">
          <a:xfrm>
            <a:off x="395288" y="1844675"/>
            <a:ext cx="835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u="sng">
                <a:latin typeface="Times New Roman" panose="02020603050405020304" pitchFamily="18" charset="0"/>
              </a:rPr>
              <a:t>Изготавливается в г. Семенове Нижегородской области</a:t>
            </a:r>
          </a:p>
        </p:txBody>
      </p:sp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4859338" y="2708275"/>
            <a:ext cx="41052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latin typeface="Times New Roman" panose="02020603050405020304" pitchFamily="18" charset="0"/>
              </a:rPr>
              <a:t>Кисть хохломская! Большое спасибо!</a:t>
            </a:r>
            <a:br>
              <a:rPr lang="ru-RU" altLang="ru-RU" b="1">
                <a:latin typeface="Times New Roman" panose="02020603050405020304" pitchFamily="18" charset="0"/>
              </a:rPr>
            </a:br>
            <a:r>
              <a:rPr lang="ru-RU" altLang="ru-RU" b="1">
                <a:latin typeface="Times New Roman" panose="02020603050405020304" pitchFamily="18" charset="0"/>
              </a:rPr>
              <a:t>Сказывай сказку для радости жизни!</a:t>
            </a:r>
            <a:br>
              <a:rPr lang="ru-RU" altLang="ru-RU" b="1">
                <a:latin typeface="Times New Roman" panose="02020603050405020304" pitchFamily="18" charset="0"/>
              </a:rPr>
            </a:br>
            <a:r>
              <a:rPr lang="ru-RU" altLang="ru-RU" b="1">
                <a:latin typeface="Times New Roman" panose="02020603050405020304" pitchFamily="18" charset="0"/>
              </a:rPr>
              <a:t>Ты как душа у народа, красива,</a:t>
            </a:r>
            <a:br>
              <a:rPr lang="ru-RU" altLang="ru-RU" b="1">
                <a:latin typeface="Times New Roman" panose="02020603050405020304" pitchFamily="18" charset="0"/>
              </a:rPr>
            </a:br>
            <a:r>
              <a:rPr lang="ru-RU" altLang="ru-RU" b="1">
                <a:latin typeface="Times New Roman" panose="02020603050405020304" pitchFamily="18" charset="0"/>
              </a:rPr>
              <a:t>Ты, как и люди, служишь Отчизне!</a:t>
            </a:r>
            <a:br>
              <a:rPr lang="ru-RU" altLang="ru-RU" b="1">
                <a:latin typeface="Times New Roman" panose="02020603050405020304" pitchFamily="18" charset="0"/>
              </a:rPr>
            </a:br>
            <a:r>
              <a:rPr lang="ru-RU" altLang="ru-RU" b="1">
                <a:latin typeface="Times New Roman" panose="02020603050405020304" pitchFamily="18" charset="0"/>
              </a:rPr>
              <a:t>                                                   В. Боков</a:t>
            </a:r>
          </a:p>
        </p:txBody>
      </p:sp>
      <p:pic>
        <p:nvPicPr>
          <p:cNvPr id="7174" name="Picture 7" descr="bratin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292600"/>
            <a:ext cx="1562100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2" name="Text Box 8"/>
          <p:cNvSpPr txBox="1">
            <a:spLocks noChangeArrowheads="1"/>
          </p:cNvSpPr>
          <p:nvPr/>
        </p:nvSpPr>
        <p:spPr bwMode="auto">
          <a:xfrm>
            <a:off x="7775575" y="530066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latin typeface="Times New Roman" panose="02020603050405020304" pitchFamily="18" charset="0"/>
              </a:rPr>
              <a:t>Братина</a:t>
            </a:r>
          </a:p>
        </p:txBody>
      </p:sp>
    </p:spTree>
    <p:extLst>
      <p:ext uri="{BB962C8B-B14F-4D97-AF65-F5344CB8AC3E}">
        <p14:creationId xmlns:p14="http://schemas.microsoft.com/office/powerpoint/2010/main" val="90304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9" grpId="0"/>
      <p:bldP spid="297990" grpId="0"/>
      <p:bldP spid="2979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Финифть</a:t>
            </a:r>
          </a:p>
        </p:txBody>
      </p:sp>
      <p:pic>
        <p:nvPicPr>
          <p:cNvPr id="8195" name="Picture 4" descr="f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33650"/>
            <a:ext cx="4679950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611188" y="1989138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>
                <a:latin typeface="Times New Roman" panose="02020603050405020304" pitchFamily="18" charset="0"/>
              </a:rPr>
              <a:t>Изготавливается в г. Ростове Ярославской области</a:t>
            </a:r>
          </a:p>
        </p:txBody>
      </p:sp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5651500" y="2813050"/>
            <a:ext cx="33131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>
                <a:latin typeface="Times New Roman" panose="02020603050405020304" pitchFamily="18" charset="0"/>
              </a:rPr>
              <a:t>« Финифть» в переводе с греческого означает светлый, блестящий камень.</a:t>
            </a:r>
          </a:p>
        </p:txBody>
      </p:sp>
      <p:pic>
        <p:nvPicPr>
          <p:cNvPr id="8198" name="Picture 7" descr="Комплект Ивушка Ростовская финиф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652963"/>
            <a:ext cx="19446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42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29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3" grpId="0"/>
      <p:bldP spid="2990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Палех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435975" cy="879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smtClean="0"/>
              <a:t>Появилось это искусство в селе Палех Ивановской области в 1924 г. </a:t>
            </a:r>
          </a:p>
        </p:txBody>
      </p:sp>
      <p:pic>
        <p:nvPicPr>
          <p:cNvPr id="9220" name="Picture 4" descr="pale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7"/>
          <a:stretch>
            <a:fillRect/>
          </a:stretch>
        </p:blipFill>
        <p:spPr bwMode="auto">
          <a:xfrm>
            <a:off x="107950" y="2852738"/>
            <a:ext cx="5040313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4932363" y="2349500"/>
            <a:ext cx="38163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latin typeface="Times New Roman" panose="02020603050405020304" pitchFamily="18" charset="0"/>
              </a:rPr>
              <a:t>Не печалься, древняя земля!</a:t>
            </a:r>
            <a:br>
              <a:rPr lang="ru-RU" altLang="ru-RU" sz="2000" b="1">
                <a:latin typeface="Times New Roman" panose="02020603050405020304" pitchFamily="18" charset="0"/>
              </a:rPr>
            </a:br>
            <a:r>
              <a:rPr lang="ru-RU" altLang="ru-RU" sz="2000" b="1">
                <a:latin typeface="Times New Roman" panose="02020603050405020304" pitchFamily="18" charset="0"/>
              </a:rPr>
              <a:t>Ты богата сказами да былью…</a:t>
            </a:r>
            <a:br>
              <a:rPr lang="ru-RU" altLang="ru-RU" sz="2000" b="1">
                <a:latin typeface="Times New Roman" panose="02020603050405020304" pitchFamily="18" charset="0"/>
              </a:rPr>
            </a:br>
            <a:r>
              <a:rPr lang="ru-RU" altLang="ru-RU" sz="2000" b="1">
                <a:latin typeface="Times New Roman" panose="02020603050405020304" pitchFamily="18" charset="0"/>
              </a:rPr>
              <a:t>Русские, иконные края …</a:t>
            </a:r>
            <a:br>
              <a:rPr lang="ru-RU" altLang="ru-RU" sz="2000" b="1">
                <a:latin typeface="Times New Roman" panose="02020603050405020304" pitchFamily="18" charset="0"/>
              </a:rPr>
            </a:br>
            <a:r>
              <a:rPr lang="ru-RU" altLang="ru-RU" sz="2000" b="1">
                <a:latin typeface="Times New Roman" panose="02020603050405020304" pitchFamily="18" charset="0"/>
              </a:rPr>
              <a:t>Палеха несломленные крылья!</a:t>
            </a:r>
            <a:br>
              <a:rPr lang="ru-RU" altLang="ru-RU" sz="2000" b="1">
                <a:latin typeface="Times New Roman" panose="02020603050405020304" pitchFamily="18" charset="0"/>
              </a:rPr>
            </a:br>
            <a:r>
              <a:rPr lang="ru-RU" altLang="ru-RU" sz="2000" b="1">
                <a:latin typeface="Times New Roman" panose="02020603050405020304" pitchFamily="18" charset="0"/>
              </a:rPr>
              <a:t>                                  О. Маркова</a:t>
            </a:r>
          </a:p>
        </p:txBody>
      </p:sp>
      <p:pic>
        <p:nvPicPr>
          <p:cNvPr id="9222" name="Picture 6" descr="pale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238625"/>
            <a:ext cx="2425700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26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5" grpId="0" build="p"/>
      <p:bldP spid="3000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23926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Средняя плотность населения Центрального экономического района приблизительно составляет: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00299"/>
            <a:ext cx="7886700" cy="3776663"/>
          </a:xfrm>
        </p:spPr>
        <p:txBody>
          <a:bodyPr/>
          <a:lstStyle/>
          <a:p>
            <a:r>
              <a:rPr lang="ru-RU" dirty="0" smtClean="0"/>
              <a:t>43 чел/</a:t>
            </a:r>
            <a:r>
              <a:rPr lang="ru-RU" dirty="0" err="1" smtClean="0"/>
              <a:t>км.кв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63 </a:t>
            </a:r>
            <a:r>
              <a:rPr lang="ru-RU" dirty="0"/>
              <a:t>чел/</a:t>
            </a:r>
            <a:r>
              <a:rPr lang="ru-RU" dirty="0" err="1"/>
              <a:t>км.кв</a:t>
            </a:r>
            <a:r>
              <a:rPr lang="ru-RU" dirty="0"/>
              <a:t>.</a:t>
            </a:r>
          </a:p>
          <a:p>
            <a:r>
              <a:rPr lang="ru-RU" dirty="0" smtClean="0"/>
              <a:t>23 </a:t>
            </a:r>
            <a:r>
              <a:rPr lang="ru-RU" dirty="0"/>
              <a:t>чел/</a:t>
            </a:r>
            <a:r>
              <a:rPr lang="ru-RU" dirty="0" err="1"/>
              <a:t>км.кв</a:t>
            </a:r>
            <a:r>
              <a:rPr lang="ru-RU" dirty="0"/>
              <a:t>.</a:t>
            </a:r>
          </a:p>
          <a:p>
            <a:r>
              <a:rPr lang="ru-RU" dirty="0" smtClean="0"/>
              <a:t>13 </a:t>
            </a:r>
            <a:r>
              <a:rPr lang="ru-RU" dirty="0"/>
              <a:t>чел/</a:t>
            </a:r>
            <a:r>
              <a:rPr lang="ru-RU" dirty="0" err="1"/>
              <a:t>км.кв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53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390774"/>
          </a:xfrm>
        </p:spPr>
        <p:txBody>
          <a:bodyPr>
            <a:normAutofit fontScale="90000"/>
          </a:bodyPr>
          <a:lstStyle/>
          <a:p>
            <a:r>
              <a:rPr lang="ru-RU" dirty="0"/>
              <a:t>Для какой области Центрального экономического района характерна наибольшая плотность населения?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933699"/>
            <a:ext cx="7886700" cy="3243263"/>
          </a:xfrm>
        </p:spPr>
        <p:txBody>
          <a:bodyPr/>
          <a:lstStyle/>
          <a:p>
            <a:r>
              <a:rPr lang="ru-RU" dirty="0" smtClean="0"/>
              <a:t>Московская </a:t>
            </a:r>
          </a:p>
          <a:p>
            <a:r>
              <a:rPr lang="ru-RU" dirty="0" smtClean="0"/>
              <a:t>Рязанская</a:t>
            </a:r>
          </a:p>
          <a:p>
            <a:r>
              <a:rPr lang="ru-RU" dirty="0" smtClean="0"/>
              <a:t>Ярославская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Центрально-Черноземном районе преобладает население: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городское</a:t>
            </a:r>
          </a:p>
          <a:p>
            <a:r>
              <a:rPr lang="ru-RU" dirty="0" smtClean="0"/>
              <a:t>сельское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31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831974"/>
          </a:xfrm>
        </p:spPr>
        <p:txBody>
          <a:bodyPr>
            <a:normAutofit fontScale="90000"/>
          </a:bodyPr>
          <a:lstStyle/>
          <a:p>
            <a:r>
              <a:rPr lang="ru-RU" dirty="0"/>
              <a:t>Среди основного русского населения на северо-востоке Центральной России проживают: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759519"/>
              </p:ext>
            </p:extLst>
          </p:nvPr>
        </p:nvGraphicFramePr>
        <p:xfrm>
          <a:off x="628650" y="2311400"/>
          <a:ext cx="7886700" cy="407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/>
                <a:gridCol w="3943350"/>
              </a:tblGrid>
              <a:tr h="203835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Мордва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Карелы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Чуваши 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03835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</a:p>
                    <a:p>
                      <a:r>
                        <a:rPr lang="ru-RU" dirty="0" smtClean="0"/>
                        <a:t>Марийцы</a:t>
                      </a:r>
                    </a:p>
                    <a:p>
                      <a:r>
                        <a:rPr lang="ru-RU" dirty="0" smtClean="0"/>
                        <a:t>Удмурты</a:t>
                      </a:r>
                    </a:p>
                    <a:p>
                      <a:r>
                        <a:rPr lang="ru-RU" dirty="0" smtClean="0"/>
                        <a:t>Мордва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</a:p>
                    <a:p>
                      <a:r>
                        <a:rPr lang="ru-RU" dirty="0" smtClean="0"/>
                        <a:t>Удмурты </a:t>
                      </a:r>
                    </a:p>
                    <a:p>
                      <a:r>
                        <a:rPr lang="ru-RU" dirty="0" smtClean="0"/>
                        <a:t>Мордва </a:t>
                      </a:r>
                    </a:p>
                    <a:p>
                      <a:r>
                        <a:rPr lang="ru-RU" dirty="0" smtClean="0"/>
                        <a:t>Карелы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2362200"/>
            <a:ext cx="2044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2</a:t>
            </a:r>
          </a:p>
          <a:p>
            <a:r>
              <a:rPr lang="ru-RU" dirty="0">
                <a:solidFill>
                  <a:schemeClr val="dk1"/>
                </a:solidFill>
              </a:rPr>
              <a:t>Марийцы</a:t>
            </a:r>
          </a:p>
          <a:p>
            <a:r>
              <a:rPr lang="ru-RU" dirty="0">
                <a:solidFill>
                  <a:schemeClr val="dk1"/>
                </a:solidFill>
              </a:rPr>
              <a:t>Мордва</a:t>
            </a:r>
          </a:p>
          <a:p>
            <a:r>
              <a:rPr lang="ru-RU" dirty="0">
                <a:solidFill>
                  <a:schemeClr val="dk1"/>
                </a:solidFill>
              </a:rPr>
              <a:t>Чуваши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55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числу древних городов Центральной России относится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Нижний Новгород</a:t>
            </a:r>
          </a:p>
          <a:p>
            <a:r>
              <a:rPr lang="ru-RU" dirty="0" err="1" smtClean="0"/>
              <a:t>Электросаль</a:t>
            </a:r>
            <a:endParaRPr lang="ru-RU" dirty="0" smtClean="0"/>
          </a:p>
          <a:p>
            <a:r>
              <a:rPr lang="ru-RU" dirty="0" smtClean="0"/>
              <a:t>Иваново</a:t>
            </a:r>
          </a:p>
          <a:p>
            <a:r>
              <a:rPr lang="ru-RU" dirty="0" smtClean="0"/>
              <a:t>Воронеж</a:t>
            </a:r>
          </a:p>
          <a:p>
            <a:r>
              <a:rPr lang="ru-RU" dirty="0" smtClean="0"/>
              <a:t>Ярославль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28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873373"/>
          </a:xfrm>
        </p:spPr>
        <p:txBody>
          <a:bodyPr>
            <a:normAutofit fontScale="90000"/>
          </a:bodyPr>
          <a:lstStyle/>
          <a:p>
            <a:r>
              <a:rPr lang="ru-RU" dirty="0"/>
              <a:t>В каком субъекте Федерации, расположенном на территории Центрально-Черноземного экономического района, наибольшая численность населения?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581400"/>
            <a:ext cx="7886700" cy="2595562"/>
          </a:xfrm>
        </p:spPr>
        <p:txBody>
          <a:bodyPr/>
          <a:lstStyle/>
          <a:p>
            <a:r>
              <a:rPr lang="ru-RU" dirty="0" smtClean="0"/>
              <a:t>Липецкая обл.</a:t>
            </a:r>
          </a:p>
          <a:p>
            <a:r>
              <a:rPr lang="ru-RU" dirty="0" smtClean="0"/>
              <a:t>Воронежская обл.</a:t>
            </a:r>
          </a:p>
          <a:p>
            <a:r>
              <a:rPr lang="ru-RU" dirty="0" smtClean="0"/>
              <a:t>Белгородская обл.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6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352674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Какой из проживающих в Волго-Вятском экономическом районе народов относится к алтайской языковой семье тюркской группе?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340099"/>
            <a:ext cx="7886700" cy="2836863"/>
          </a:xfrm>
        </p:spPr>
        <p:txBody>
          <a:bodyPr/>
          <a:lstStyle/>
          <a:p>
            <a:r>
              <a:rPr lang="ru-RU" dirty="0" smtClean="0"/>
              <a:t>Чуваши</a:t>
            </a:r>
          </a:p>
          <a:p>
            <a:r>
              <a:rPr lang="ru-RU" dirty="0" smtClean="0"/>
              <a:t>Марийцы</a:t>
            </a:r>
          </a:p>
          <a:p>
            <a:r>
              <a:rPr lang="ru-RU" dirty="0" smtClean="0"/>
              <a:t>Мордва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69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831974"/>
          </a:xfrm>
        </p:spPr>
        <p:txBody>
          <a:bodyPr>
            <a:normAutofit fontScale="90000"/>
          </a:bodyPr>
          <a:lstStyle/>
          <a:p>
            <a:r>
              <a:rPr lang="ru-RU" dirty="0"/>
              <a:t>Экскурсионно-туристический маршрут «Золотое кольцо России» объединяет города: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300855"/>
              </p:ext>
            </p:extLst>
          </p:nvPr>
        </p:nvGraphicFramePr>
        <p:xfrm>
          <a:off x="628650" y="2197100"/>
          <a:ext cx="7886700" cy="400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/>
                <a:gridCol w="3943350"/>
              </a:tblGrid>
              <a:tr h="200025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Суздаль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Нижний Новгород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Кострома 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Нижний Новгород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Кострома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Калуга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000250">
                <a:tc>
                  <a:txBody>
                    <a:bodyPr/>
                    <a:lstStyle/>
                    <a:p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Кострома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Калуга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Тверь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191000"/>
            <a:ext cx="210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3</a:t>
            </a:r>
          </a:p>
          <a:p>
            <a:r>
              <a:rPr lang="ru-RU" dirty="0">
                <a:solidFill>
                  <a:schemeClr val="dk1"/>
                </a:solidFill>
              </a:rPr>
              <a:t>Сергиев </a:t>
            </a:r>
            <a:r>
              <a:rPr lang="ru-RU" dirty="0" err="1">
                <a:solidFill>
                  <a:schemeClr val="dk1"/>
                </a:solidFill>
              </a:rPr>
              <a:t>Пасад</a:t>
            </a:r>
            <a:endParaRPr lang="ru-RU" dirty="0">
              <a:solidFill>
                <a:schemeClr val="dk1"/>
              </a:solidFill>
            </a:endParaRPr>
          </a:p>
          <a:p>
            <a:r>
              <a:rPr lang="ru-RU" dirty="0">
                <a:solidFill>
                  <a:schemeClr val="dk1"/>
                </a:solidFill>
              </a:rPr>
              <a:t>Суздаль</a:t>
            </a:r>
          </a:p>
          <a:p>
            <a:r>
              <a:rPr lang="ru-RU" dirty="0">
                <a:solidFill>
                  <a:schemeClr val="dk1"/>
                </a:solidFill>
              </a:rPr>
              <a:t>Кострома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7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66874"/>
          </a:xfrm>
        </p:spPr>
        <p:txBody>
          <a:bodyPr>
            <a:normAutofit fontScale="90000"/>
          </a:bodyPr>
          <a:lstStyle/>
          <a:p>
            <a:r>
              <a:rPr lang="ru-RU" dirty="0"/>
              <a:t>Главной причиной уменьшения числа жителей на территории Центральной России является: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298699"/>
            <a:ext cx="7886700" cy="3878263"/>
          </a:xfrm>
        </p:spPr>
        <p:txBody>
          <a:bodyPr/>
          <a:lstStyle/>
          <a:p>
            <a:r>
              <a:rPr lang="ru-RU" dirty="0" smtClean="0"/>
              <a:t>Сокращение естественного прироста</a:t>
            </a:r>
          </a:p>
          <a:p>
            <a:r>
              <a:rPr lang="ru-RU" dirty="0" smtClean="0"/>
              <a:t>Внутренние миграции</a:t>
            </a:r>
          </a:p>
          <a:p>
            <a:r>
              <a:rPr lang="ru-RU" dirty="0" smtClean="0"/>
              <a:t>Внешние миграции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79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298</Words>
  <Application>Microsoft Office PowerPoint</Application>
  <PresentationFormat>Экран (4:3)</PresentationFormat>
  <Paragraphs>106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Garamond</vt:lpstr>
      <vt:lpstr>Times New Roman</vt:lpstr>
      <vt:lpstr>Wingdings</vt:lpstr>
      <vt:lpstr>Тема Office</vt:lpstr>
      <vt:lpstr>Центральная Россия</vt:lpstr>
      <vt:lpstr>Цель урока</vt:lpstr>
      <vt:lpstr>Центральный район</vt:lpstr>
      <vt:lpstr>Центрально-Чернозёмный район</vt:lpstr>
      <vt:lpstr>Волго- Вятский  район</vt:lpstr>
      <vt:lpstr>Презентация PowerPoint</vt:lpstr>
      <vt:lpstr>Презентация PowerPoint</vt:lpstr>
      <vt:lpstr>Деревянная игрушка</vt:lpstr>
      <vt:lpstr>Золотая хохлома</vt:lpstr>
      <vt:lpstr>Финифть</vt:lpstr>
      <vt:lpstr>Палех</vt:lpstr>
      <vt:lpstr>Средняя плотность населения Центрального экономического района приблизительно составляет: </vt:lpstr>
      <vt:lpstr>Для какой области Центрального экономического района характерна наибольшая плотность населения? </vt:lpstr>
      <vt:lpstr>В Центрально-Черноземном районе преобладает население:</vt:lpstr>
      <vt:lpstr>Среди основного русского населения на северо-востоке Центральной России проживают:</vt:lpstr>
      <vt:lpstr>К числу древних городов Центральной России относится</vt:lpstr>
      <vt:lpstr>В каком субъекте Федерации, расположенном на территории Центрально-Черноземного экономического района, наибольшая численность населения?</vt:lpstr>
      <vt:lpstr>Какой из проживающих в Волго-Вятском экономическом районе народов относится к алтайской языковой семье тюркской группе?</vt:lpstr>
      <vt:lpstr>Экскурсионно-туристический маршрут «Золотое кольцо России» объединяет города:</vt:lpstr>
      <vt:lpstr>Главной причиной уменьшения числа жителей на территории Центральной России является: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Центральная Россия</dc:title>
  <dc:creator>Иван Черняев</dc:creator>
  <cp:lastModifiedBy>Иван Черняев</cp:lastModifiedBy>
  <cp:revision>9</cp:revision>
  <dcterms:created xsi:type="dcterms:W3CDTF">2017-01-27T03:53:05Z</dcterms:created>
  <dcterms:modified xsi:type="dcterms:W3CDTF">2017-01-27T05:53:29Z</dcterms:modified>
</cp:coreProperties>
</file>